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08" y="-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8" name="Imagem 37"/>
          <p:cNvPicPr/>
          <p:nvPr/>
        </p:nvPicPr>
        <p:blipFill>
          <a:blip r:embed="rId2"/>
          <a:stretch/>
        </p:blipFill>
        <p:spPr>
          <a:xfrm>
            <a:off x="3368880" y="1825560"/>
            <a:ext cx="5452920" cy="4350960"/>
          </a:xfrm>
          <a:prstGeom prst="rect">
            <a:avLst/>
          </a:prstGeom>
          <a:ln>
            <a:noFill/>
          </a:ln>
        </p:spPr>
      </p:pic>
      <p:pic>
        <p:nvPicPr>
          <p:cNvPr id="39" name="Imagem 38"/>
          <p:cNvPicPr/>
          <p:nvPr/>
        </p:nvPicPr>
        <p:blipFill>
          <a:blip r:embed="rId2"/>
          <a:stretch/>
        </p:blipFill>
        <p:spPr>
          <a:xfrm>
            <a:off x="3368880" y="1825560"/>
            <a:ext cx="5452920" cy="4350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7" name="Imagem 76"/>
          <p:cNvPicPr/>
          <p:nvPr/>
        </p:nvPicPr>
        <p:blipFill>
          <a:blip r:embed="rId2"/>
          <a:stretch/>
        </p:blipFill>
        <p:spPr>
          <a:xfrm>
            <a:off x="3368880" y="1825560"/>
            <a:ext cx="5452920" cy="4350960"/>
          </a:xfrm>
          <a:prstGeom prst="rect">
            <a:avLst/>
          </a:prstGeom>
          <a:ln>
            <a:noFill/>
          </a:ln>
        </p:spPr>
      </p:pic>
      <p:pic>
        <p:nvPicPr>
          <p:cNvPr id="78" name="Imagem 77"/>
          <p:cNvPicPr/>
          <p:nvPr/>
        </p:nvPicPr>
        <p:blipFill>
          <a:blip r:embed="rId2"/>
          <a:stretch/>
        </p:blipFill>
        <p:spPr>
          <a:xfrm>
            <a:off x="3368880" y="1825560"/>
            <a:ext cx="5452920" cy="4350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9832D-8F5E-450D-AB0E-55216183B0FB}" type="datetimeFigureOut">
              <a:rPr lang="pt-BR" smtClean="0"/>
              <a:t>23/09/2016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474A5-94A1-413A-9E10-E72A01B883AF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pt-BR" sz="4400" strike="noStrike">
                <a:solidFill>
                  <a:srgbClr val="000000"/>
                </a:solidFill>
                <a:latin typeface="Calibri Light"/>
              </a:rPr>
              <a:t>Clique para editar o título mestre</a:t>
            </a:r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lstStyle/>
          <a:p>
            <a:pPr>
              <a:buSzPct val="45000"/>
              <a:buFont typeface="StarSymbol"/>
              <a:buChar char=""/>
            </a:pPr>
            <a:r>
              <a:rPr lang="pt-BR" sz="2800" strike="noStrike">
                <a:solidFill>
                  <a:srgbClr val="000000"/>
                </a:solidFill>
                <a:latin typeface="Calibri"/>
              </a:rPr>
              <a:t>Clique para editar o formato do texto da estrutura de tópicos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t-BR" sz="2800" strike="noStrike">
                <a:solidFill>
                  <a:srgbClr val="000000"/>
                </a:solidFill>
                <a:latin typeface="Calibri"/>
              </a:rPr>
              <a:t>2.º nível da estrutura de tópicos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t-BR" sz="2800" strike="noStrike">
                <a:solidFill>
                  <a:srgbClr val="000000"/>
                </a:solidFill>
                <a:latin typeface="Calibri"/>
              </a:rPr>
              <a:t>3.º nível da estrutura de tópicos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t-BR" sz="2800" strike="noStrike">
                <a:solidFill>
                  <a:srgbClr val="000000"/>
                </a:solidFill>
                <a:latin typeface="Calibri"/>
              </a:rPr>
              <a:t>4.º nível da estrutura de tópicos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t-BR" sz="2800" strike="noStrike">
                <a:solidFill>
                  <a:srgbClr val="000000"/>
                </a:solidFill>
                <a:latin typeface="Calibri"/>
              </a:rPr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t-BR" sz="2800" strike="noStrike">
                <a:solidFill>
                  <a:srgbClr val="000000"/>
                </a:solidFill>
                <a:latin typeface="Calibri"/>
              </a:rPr>
              <a:t>6.º nível da estrutura de tópicos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t-BR" sz="2800" strike="noStrike">
                <a:solidFill>
                  <a:srgbClr val="000000"/>
                </a:solidFill>
                <a:latin typeface="Calibri"/>
              </a:rPr>
              <a:t>7.º nível da estrutura de tópicosClique para editar o texto mestre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pt-BR" sz="2400" strike="noStrike">
                <a:solidFill>
                  <a:srgbClr val="000000"/>
                </a:solidFill>
                <a:latin typeface="Calibri"/>
              </a:rPr>
              <a:t>Segundo nível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pt-BR" sz="2000" strike="noStrike">
                <a:solidFill>
                  <a:srgbClr val="000000"/>
                </a:solidFill>
                <a:latin typeface="Calibri"/>
              </a:rPr>
              <a:t>Terceiro nível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•"/>
            </a:pPr>
            <a:r>
              <a:rPr lang="pt-BR" strike="noStrike">
                <a:solidFill>
                  <a:srgbClr val="000000"/>
                </a:solidFill>
                <a:latin typeface="Calibri"/>
              </a:rPr>
              <a:t>Quarto nível</a:t>
            </a:r>
            <a:endParaRPr/>
          </a:p>
          <a:p>
            <a:pPr lvl="4">
              <a:lnSpc>
                <a:spcPct val="100000"/>
              </a:lnSpc>
              <a:buFont typeface="Arial"/>
              <a:buChar char="•"/>
            </a:pPr>
            <a:r>
              <a:rPr lang="pt-BR" strike="noStrike">
                <a:solidFill>
                  <a:srgbClr val="000000"/>
                </a:solidFill>
                <a:latin typeface="Calibri"/>
              </a:rPr>
              <a:t>Quinto nível</a:t>
            </a:r>
            <a:endParaRPr/>
          </a:p>
        </p:txBody>
      </p:sp>
      <p:sp>
        <p:nvSpPr>
          <p:cNvPr id="42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pt-BR" sz="1200" strike="noStrike">
                <a:solidFill>
                  <a:srgbClr val="8B8B8B"/>
                </a:solidFill>
                <a:latin typeface="Calibri"/>
              </a:rPr>
              <a:t>23/09/16</a:t>
            </a:r>
            <a:endParaRPr/>
          </a:p>
        </p:txBody>
      </p:sp>
      <p:sp>
        <p:nvSpPr>
          <p:cNvPr id="43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4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F1BEE8C3-E4BF-4F5B-8C3D-E421C7300DE3}" type="slidenum">
              <a:rPr lang="pt-BR" sz="1200" strike="noStrike">
                <a:solidFill>
                  <a:srgbClr val="8B8B8B"/>
                </a:solidFill>
                <a:latin typeface="Calibri"/>
              </a:rPr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Imagem 3"/>
          <p:cNvPicPr/>
          <p:nvPr/>
        </p:nvPicPr>
        <p:blipFill>
          <a:blip r:embed="rId2"/>
          <a:srcRect l="2821" t="11577" b="13256"/>
          <a:stretch/>
        </p:blipFill>
        <p:spPr>
          <a:xfrm>
            <a:off x="4223880" y="0"/>
            <a:ext cx="3744000" cy="925920"/>
          </a:xfrm>
          <a:prstGeom prst="rect">
            <a:avLst/>
          </a:prstGeom>
          <a:ln>
            <a:noFill/>
          </a:ln>
        </p:spPr>
      </p:pic>
      <p:pic>
        <p:nvPicPr>
          <p:cNvPr id="80" name="Picture 2"/>
          <p:cNvPicPr/>
          <p:nvPr/>
        </p:nvPicPr>
        <p:blipFill>
          <a:blip r:embed="rId3"/>
          <a:srcRect l="2622" t="17237" r="4448" b="15465"/>
          <a:stretch/>
        </p:blipFill>
        <p:spPr>
          <a:xfrm>
            <a:off x="2225880" y="1525680"/>
            <a:ext cx="7740000" cy="3935520"/>
          </a:xfrm>
          <a:prstGeom prst="rect">
            <a:avLst/>
          </a:prstGeom>
          <a:ln>
            <a:noFill/>
          </a:ln>
        </p:spPr>
      </p:pic>
      <p:pic>
        <p:nvPicPr>
          <p:cNvPr id="81" name="Imagem 5"/>
          <p:cNvPicPr/>
          <p:nvPr/>
        </p:nvPicPr>
        <p:blipFill>
          <a:blip r:embed="rId4"/>
          <a:stretch/>
        </p:blipFill>
        <p:spPr>
          <a:xfrm>
            <a:off x="539640" y="6189120"/>
            <a:ext cx="3903480" cy="551880"/>
          </a:xfrm>
          <a:prstGeom prst="rect">
            <a:avLst/>
          </a:prstGeom>
          <a:ln>
            <a:noFill/>
          </a:ln>
        </p:spPr>
      </p:pic>
      <p:sp>
        <p:nvSpPr>
          <p:cNvPr id="82" name="TextShape 1"/>
          <p:cNvSpPr txBox="1"/>
          <p:nvPr/>
        </p:nvSpPr>
        <p:spPr>
          <a:xfrm>
            <a:off x="195840" y="5670360"/>
            <a:ext cx="7772040" cy="4813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pt-BR" sz="2400" strike="noStrike">
                <a:solidFill>
                  <a:srgbClr val="000000"/>
                </a:solidFill>
                <a:latin typeface="Calibri"/>
              </a:rPr>
              <a:t>Patrocínio</a:t>
            </a:r>
            <a:endParaRPr/>
          </a:p>
        </p:txBody>
      </p:sp>
      <p:pic>
        <p:nvPicPr>
          <p:cNvPr id="83" name="Imagem 1"/>
          <p:cNvPicPr/>
          <p:nvPr/>
        </p:nvPicPr>
        <p:blipFill>
          <a:blip r:embed="rId5"/>
          <a:srcRect t="15376" b="18416"/>
          <a:stretch/>
        </p:blipFill>
        <p:spPr>
          <a:xfrm>
            <a:off x="8749080" y="5751000"/>
            <a:ext cx="3294360" cy="1089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circle(in)">
                                      <p:cBhvr additive="repl">
                                        <p:cTn id="7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pt-BR" sz="4400" b="1" strike="noStrike">
                <a:solidFill>
                  <a:srgbClr val="000000"/>
                </a:solidFill>
                <a:latin typeface="Calibri Light"/>
              </a:rPr>
              <a:t>Obrigado!</a:t>
            </a:r>
            <a:endParaRPr/>
          </a:p>
        </p:txBody>
      </p:sp>
      <p:sp>
        <p:nvSpPr>
          <p:cNvPr id="138" name="TextShape 2"/>
          <p:cNvSpPr txBox="1"/>
          <p:nvPr/>
        </p:nvSpPr>
        <p:spPr>
          <a:xfrm>
            <a:off x="0" y="164628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lnSpc>
                <a:spcPct val="100000"/>
              </a:lnSpc>
              <a:buFont typeface="Arial"/>
              <a:buChar char="•"/>
            </a:pPr>
            <a:r>
              <a:rPr lang="pt-BR" sz="2800" strike="noStrike">
                <a:solidFill>
                  <a:srgbClr val="000000"/>
                </a:solidFill>
                <a:latin typeface="Calibri"/>
              </a:rPr>
              <a:t>Sharles Borges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z="2800" strike="noStrike">
                <a:solidFill>
                  <a:srgbClr val="000000"/>
                </a:solidFill>
                <a:latin typeface="Calibri"/>
              </a:rPr>
              <a:t>Acadêmico de Gestão Ambiental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z="2800" u="sng" strike="noStrike">
                <a:solidFill>
                  <a:srgbClr val="0563C1"/>
                </a:solidFill>
                <a:latin typeface="Calibri"/>
              </a:rPr>
              <a:t>sharlesgsb@gmail.com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z="2800" strike="noStrike">
                <a:solidFill>
                  <a:srgbClr val="000000"/>
                </a:solidFill>
                <a:latin typeface="Calibri"/>
              </a:rPr>
              <a:t>(63) 9987-2901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pic>
        <p:nvPicPr>
          <p:cNvPr id="139" name="Imagem 4"/>
          <p:cNvPicPr/>
          <p:nvPr/>
        </p:nvPicPr>
        <p:blipFill>
          <a:blip r:embed="rId2"/>
          <a:stretch/>
        </p:blipFill>
        <p:spPr>
          <a:xfrm>
            <a:off x="7972200" y="3822120"/>
            <a:ext cx="4069800" cy="2855160"/>
          </a:xfrm>
          <a:prstGeom prst="rect">
            <a:avLst/>
          </a:prstGeom>
          <a:ln>
            <a:noFill/>
          </a:ln>
        </p:spPr>
      </p:pic>
      <p:pic>
        <p:nvPicPr>
          <p:cNvPr id="140" name="Imagem 5"/>
          <p:cNvPicPr/>
          <p:nvPr/>
        </p:nvPicPr>
        <p:blipFill>
          <a:blip r:embed="rId3"/>
          <a:stretch/>
        </p:blipFill>
        <p:spPr>
          <a:xfrm>
            <a:off x="300600" y="4367160"/>
            <a:ext cx="6447600" cy="23101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821160" y="13320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pt-BR" sz="4800" b="1" strike="noStrike">
                <a:solidFill>
                  <a:srgbClr val="000000"/>
                </a:solidFill>
                <a:latin typeface="Calibri"/>
              </a:rPr>
              <a:t>Projeto ECOPONTO Nas Escolas</a:t>
            </a:r>
            <a:endParaRPr/>
          </a:p>
        </p:txBody>
      </p:sp>
      <p:sp>
        <p:nvSpPr>
          <p:cNvPr id="85" name="TextShape 2"/>
          <p:cNvSpPr txBox="1"/>
          <p:nvPr/>
        </p:nvSpPr>
        <p:spPr>
          <a:xfrm>
            <a:off x="914400" y="1352160"/>
            <a:ext cx="10690920" cy="52671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pt-BR" sz="2800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lang="pt-BR" sz="3200" strike="noStrike">
                <a:solidFill>
                  <a:srgbClr val="000000"/>
                </a:solidFill>
                <a:latin typeface="Calibri"/>
              </a:rPr>
              <a:t>É um projeto de educação ambiental educativo, que aborda a coleta seletiva em parceria com cooperativas de reciclagem, através da distribuição de Ecopontos nas escolas de Palmas –TO.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</p:txBody>
      </p:sp>
      <p:pic>
        <p:nvPicPr>
          <p:cNvPr id="86" name="Picture 2"/>
          <p:cNvPicPr/>
          <p:nvPr/>
        </p:nvPicPr>
        <p:blipFill>
          <a:blip r:embed="rId2"/>
          <a:srcRect l="74385" t="55408" r="4448" b="18734"/>
          <a:stretch/>
        </p:blipFill>
        <p:spPr>
          <a:xfrm>
            <a:off x="151200" y="5918760"/>
            <a:ext cx="827280" cy="709200"/>
          </a:xfrm>
          <a:prstGeom prst="rect">
            <a:avLst/>
          </a:prstGeom>
          <a:ln>
            <a:noFill/>
          </a:ln>
        </p:spPr>
      </p:pic>
      <p:pic>
        <p:nvPicPr>
          <p:cNvPr id="87" name="Picture 2"/>
          <p:cNvPicPr/>
          <p:nvPr/>
        </p:nvPicPr>
        <p:blipFill>
          <a:blip r:embed="rId2"/>
          <a:srcRect l="2622" t="51572" r="64633" b="15465"/>
          <a:stretch/>
        </p:blipFill>
        <p:spPr>
          <a:xfrm>
            <a:off x="11026080" y="133200"/>
            <a:ext cx="1079640" cy="762840"/>
          </a:xfrm>
          <a:prstGeom prst="rect">
            <a:avLst/>
          </a:prstGeom>
          <a:ln>
            <a:noFill/>
          </a:ln>
        </p:spPr>
      </p:pic>
      <p:pic>
        <p:nvPicPr>
          <p:cNvPr id="88" name="Picture 2"/>
          <p:cNvPicPr/>
          <p:nvPr/>
        </p:nvPicPr>
        <p:blipFill>
          <a:blip r:embed="rId3"/>
          <a:stretch/>
        </p:blipFill>
        <p:spPr>
          <a:xfrm>
            <a:off x="3336480" y="2885040"/>
            <a:ext cx="2741760" cy="3655800"/>
          </a:xfrm>
          <a:prstGeom prst="rect">
            <a:avLst/>
          </a:prstGeom>
          <a:ln>
            <a:noFill/>
          </a:ln>
        </p:spPr>
      </p:pic>
      <p:pic>
        <p:nvPicPr>
          <p:cNvPr id="89" name="Picture 4"/>
          <p:cNvPicPr/>
          <p:nvPr/>
        </p:nvPicPr>
        <p:blipFill>
          <a:blip r:embed="rId4"/>
          <a:srcRect t="10216" b="7374"/>
          <a:stretch/>
        </p:blipFill>
        <p:spPr>
          <a:xfrm>
            <a:off x="7273440" y="2885040"/>
            <a:ext cx="3457440" cy="3799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1569600" y="140040"/>
            <a:ext cx="9923400" cy="7178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pt-BR" sz="4400" b="1" strike="noStrike">
                <a:solidFill>
                  <a:srgbClr val="000000"/>
                </a:solidFill>
                <a:latin typeface="Calibri"/>
              </a:rPr>
              <a:t>Objetivos do Projeto</a:t>
            </a:r>
            <a:endParaRPr/>
          </a:p>
        </p:txBody>
      </p:sp>
      <p:sp>
        <p:nvSpPr>
          <p:cNvPr id="91" name="CustomShape 2"/>
          <p:cNvSpPr/>
          <p:nvPr/>
        </p:nvSpPr>
        <p:spPr>
          <a:xfrm>
            <a:off x="1120680" y="1508400"/>
            <a:ext cx="10902240" cy="703080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6"/>
          </a:lnRef>
          <a:fillRef idx="1001">
            <a:schemeClr val="lt2"/>
          </a:fillRef>
          <a:effectRef idx="0">
            <a:schemeClr val="accent6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pt-BR" sz="2400" strike="noStrike">
                <a:solidFill>
                  <a:srgbClr val="000000"/>
                </a:solidFill>
                <a:latin typeface="Calibri"/>
              </a:rPr>
              <a:t>Fomentar a importância da coleta seletiva junto aos alunos;</a:t>
            </a:r>
            <a:endParaRPr/>
          </a:p>
        </p:txBody>
      </p:sp>
      <p:sp>
        <p:nvSpPr>
          <p:cNvPr id="92" name="CustomShape 3"/>
          <p:cNvSpPr/>
          <p:nvPr/>
        </p:nvSpPr>
        <p:spPr>
          <a:xfrm>
            <a:off x="323640" y="1617840"/>
            <a:ext cx="618480" cy="484200"/>
          </a:xfrm>
          <a:prstGeom prst="rightArrow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/>
        </p:style>
      </p:sp>
      <p:sp>
        <p:nvSpPr>
          <p:cNvPr id="93" name="CustomShape 4"/>
          <p:cNvSpPr/>
          <p:nvPr/>
        </p:nvSpPr>
        <p:spPr>
          <a:xfrm>
            <a:off x="323640" y="2586240"/>
            <a:ext cx="618480" cy="484200"/>
          </a:xfrm>
          <a:prstGeom prst="rightArrow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/>
        </p:style>
      </p:sp>
      <p:sp>
        <p:nvSpPr>
          <p:cNvPr id="94" name="CustomShape 5"/>
          <p:cNvSpPr/>
          <p:nvPr/>
        </p:nvSpPr>
        <p:spPr>
          <a:xfrm>
            <a:off x="1120680" y="2421360"/>
            <a:ext cx="7080480" cy="64908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pt-BR" sz="2400" strike="noStrike">
                <a:solidFill>
                  <a:srgbClr val="000000"/>
                </a:solidFill>
                <a:latin typeface="Calibri"/>
              </a:rPr>
              <a:t>Promover a coleta seletiva na escola;</a:t>
            </a:r>
            <a:endParaRPr/>
          </a:p>
        </p:txBody>
      </p:sp>
      <p:sp>
        <p:nvSpPr>
          <p:cNvPr id="95" name="CustomShape 6"/>
          <p:cNvSpPr/>
          <p:nvPr/>
        </p:nvSpPr>
        <p:spPr>
          <a:xfrm>
            <a:off x="323640" y="3554280"/>
            <a:ext cx="618480" cy="484200"/>
          </a:xfrm>
          <a:prstGeom prst="rightArrow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/>
        </p:style>
      </p:sp>
      <p:sp>
        <p:nvSpPr>
          <p:cNvPr id="96" name="CustomShape 7"/>
          <p:cNvSpPr/>
          <p:nvPr/>
        </p:nvSpPr>
        <p:spPr>
          <a:xfrm>
            <a:off x="1120680" y="3425400"/>
            <a:ext cx="10902240" cy="66492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pt-BR" sz="2400" strike="noStrike">
                <a:solidFill>
                  <a:srgbClr val="000000"/>
                </a:solidFill>
                <a:latin typeface="Calibri"/>
              </a:rPr>
              <a:t>Sensibilizar os alunos através da educação ambiental em torno da coleta seletiva;</a:t>
            </a:r>
            <a:endParaRPr/>
          </a:p>
        </p:txBody>
      </p:sp>
      <p:sp>
        <p:nvSpPr>
          <p:cNvPr id="97" name="CustomShape 8"/>
          <p:cNvSpPr/>
          <p:nvPr/>
        </p:nvSpPr>
        <p:spPr>
          <a:xfrm>
            <a:off x="323640" y="4498560"/>
            <a:ext cx="618480" cy="484200"/>
          </a:xfrm>
          <a:prstGeom prst="rightArrow">
            <a:avLst>
              <a:gd name="adj1" fmla="val 55805"/>
              <a:gd name="adj2" fmla="val 50000"/>
            </a:avLst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/>
        </p:style>
      </p:sp>
      <p:sp>
        <p:nvSpPr>
          <p:cNvPr id="98" name="CustomShape 9"/>
          <p:cNvSpPr/>
          <p:nvPr/>
        </p:nvSpPr>
        <p:spPr>
          <a:xfrm>
            <a:off x="1120680" y="4507920"/>
            <a:ext cx="7080480" cy="61236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400" strike="noStrike">
                <a:solidFill>
                  <a:srgbClr val="000000"/>
                </a:solidFill>
                <a:latin typeface="Calibri"/>
              </a:rPr>
              <a:t>Realizar oficinas de reciclagem com os alunos;</a:t>
            </a:r>
            <a:endParaRPr/>
          </a:p>
          <a:p>
            <a:pPr algn="r">
              <a:lnSpc>
                <a:spcPct val="100000"/>
              </a:lnSpc>
            </a:pPr>
            <a:endParaRPr/>
          </a:p>
        </p:txBody>
      </p:sp>
      <p:sp>
        <p:nvSpPr>
          <p:cNvPr id="99" name="CustomShape 10"/>
          <p:cNvSpPr/>
          <p:nvPr/>
        </p:nvSpPr>
        <p:spPr>
          <a:xfrm>
            <a:off x="323640" y="5442840"/>
            <a:ext cx="618480" cy="484200"/>
          </a:xfrm>
          <a:prstGeom prst="rightArrow">
            <a:avLst>
              <a:gd name="adj1" fmla="val 55805"/>
              <a:gd name="adj2" fmla="val 50000"/>
            </a:avLst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/>
        </p:style>
      </p:sp>
      <p:sp>
        <p:nvSpPr>
          <p:cNvPr id="100" name="CustomShape 11"/>
          <p:cNvSpPr/>
          <p:nvPr/>
        </p:nvSpPr>
        <p:spPr>
          <a:xfrm>
            <a:off x="1120680" y="5399280"/>
            <a:ext cx="10902240" cy="61236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400" strike="noStrike">
                <a:solidFill>
                  <a:srgbClr val="000000"/>
                </a:solidFill>
                <a:latin typeface="Calibri"/>
              </a:rPr>
              <a:t>Valorizar os catadores de material reciclável através da geração de ocupação e renda.</a:t>
            </a:r>
            <a:endParaRPr/>
          </a:p>
          <a:p>
            <a:pPr algn="r">
              <a:lnSpc>
                <a:spcPct val="100000"/>
              </a:lnSpc>
            </a:pPr>
            <a:endParaRPr/>
          </a:p>
        </p:txBody>
      </p:sp>
      <p:pic>
        <p:nvPicPr>
          <p:cNvPr id="101" name="Picture 2"/>
          <p:cNvPicPr/>
          <p:nvPr/>
        </p:nvPicPr>
        <p:blipFill>
          <a:blip r:embed="rId2"/>
          <a:srcRect l="74385" t="55408" r="4448" b="18734"/>
          <a:stretch/>
        </p:blipFill>
        <p:spPr>
          <a:xfrm>
            <a:off x="11195640" y="159480"/>
            <a:ext cx="827280" cy="709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1085040" y="210240"/>
            <a:ext cx="10021680" cy="7178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pt-BR" sz="4400" b="1" strike="noStrike">
                <a:solidFill>
                  <a:srgbClr val="000000"/>
                </a:solidFill>
                <a:latin typeface="Calibri"/>
              </a:rPr>
              <a:t>O que é um ECOPONTO?</a:t>
            </a:r>
            <a:endParaRPr/>
          </a:p>
        </p:txBody>
      </p:sp>
      <p:pic>
        <p:nvPicPr>
          <p:cNvPr id="103" name="Espaço Reservado para Conteúdo 4"/>
          <p:cNvPicPr/>
          <p:nvPr/>
        </p:nvPicPr>
        <p:blipFill>
          <a:blip r:embed="rId2"/>
          <a:stretch/>
        </p:blipFill>
        <p:spPr>
          <a:xfrm>
            <a:off x="6850800" y="1347480"/>
            <a:ext cx="5158440" cy="5165640"/>
          </a:xfrm>
          <a:prstGeom prst="rect">
            <a:avLst/>
          </a:prstGeom>
          <a:ln w="22320">
            <a:solidFill>
              <a:srgbClr val="000000"/>
            </a:solidFill>
            <a:miter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4" name="CustomShape 2"/>
          <p:cNvSpPr/>
          <p:nvPr/>
        </p:nvSpPr>
        <p:spPr>
          <a:xfrm>
            <a:off x="435960" y="2236680"/>
            <a:ext cx="5795640" cy="1561320"/>
          </a:xfrm>
          <a:prstGeom prst="roundRect">
            <a:avLst>
              <a:gd name="adj" fmla="val 16667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/>
        </p:style>
        <p:txBody>
          <a:bodyPr lIns="90000" tIns="45000" rIns="90000" bIns="45000" anchor="ctr"/>
          <a:lstStyle/>
          <a:p>
            <a:pPr algn="just">
              <a:lnSpc>
                <a:spcPct val="100000"/>
              </a:lnSpc>
            </a:pPr>
            <a:r>
              <a:rPr lang="pt-BR" sz="2400" strike="noStrike">
                <a:solidFill>
                  <a:srgbClr val="000000"/>
                </a:solidFill>
                <a:latin typeface="Calibri"/>
              </a:rPr>
              <a:t>É um conjunto de três contentores de cores diferentes para a disposição seletiva do papel (AZUL), metal (AMARELO) e plástico (VERMELHO)</a:t>
            </a:r>
            <a:endParaRPr/>
          </a:p>
        </p:txBody>
      </p:sp>
      <p:pic>
        <p:nvPicPr>
          <p:cNvPr id="105" name="Picture 2"/>
          <p:cNvPicPr/>
          <p:nvPr/>
        </p:nvPicPr>
        <p:blipFill>
          <a:blip r:embed="rId3"/>
          <a:srcRect l="2622" t="51572" r="64633" b="15465"/>
          <a:stretch/>
        </p:blipFill>
        <p:spPr>
          <a:xfrm>
            <a:off x="4680" y="5984280"/>
            <a:ext cx="1079640" cy="762840"/>
          </a:xfrm>
          <a:prstGeom prst="rect">
            <a:avLst/>
          </a:prstGeom>
          <a:ln>
            <a:noFill/>
          </a:ln>
        </p:spPr>
      </p:pic>
      <p:pic>
        <p:nvPicPr>
          <p:cNvPr id="106" name="Picture 2"/>
          <p:cNvPicPr/>
          <p:nvPr/>
        </p:nvPicPr>
        <p:blipFill>
          <a:blip r:embed="rId3"/>
          <a:srcRect l="74385" t="55408" r="4448" b="18734"/>
          <a:stretch/>
        </p:blipFill>
        <p:spPr>
          <a:xfrm>
            <a:off x="11279880" y="118800"/>
            <a:ext cx="827280" cy="709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1500480" y="252720"/>
            <a:ext cx="9852840" cy="6613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pt-BR" sz="4400" b="1" strike="noStrike">
                <a:solidFill>
                  <a:srgbClr val="000000"/>
                </a:solidFill>
                <a:latin typeface="Calibri"/>
              </a:rPr>
              <a:t>Ações que serão realizadas</a:t>
            </a:r>
            <a:endParaRPr/>
          </a:p>
        </p:txBody>
      </p:sp>
      <p:sp>
        <p:nvSpPr>
          <p:cNvPr id="108" name="CustomShape 2"/>
          <p:cNvSpPr/>
          <p:nvPr/>
        </p:nvSpPr>
        <p:spPr>
          <a:xfrm>
            <a:off x="210960" y="1967400"/>
            <a:ext cx="11829960" cy="957240"/>
          </a:xfrm>
          <a:prstGeom prst="rect">
            <a:avLst/>
          </a:prstGeom>
          <a:solidFill>
            <a:schemeClr val="lt1">
              <a:alpha val="90000"/>
              <a:hueOff val="0"/>
              <a:satOff val="0"/>
              <a:lumOff val="0"/>
              <a:alphaOff val="0"/>
            </a:schemeClr>
          </a:solidFill>
          <a:ln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9" name="CustomShape 3"/>
          <p:cNvSpPr/>
          <p:nvPr/>
        </p:nvSpPr>
        <p:spPr>
          <a:xfrm>
            <a:off x="788400" y="1393920"/>
            <a:ext cx="8317080" cy="1121400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6">
                  <a:lumMod val="110000"/>
                  <a:satMod val="105000"/>
                  <a:tint val="67000"/>
                </a:schemeClr>
              </a:gs>
              <a:gs pos="50000">
                <a:schemeClr val="accent6">
                  <a:lumMod val="105000"/>
                  <a:satMod val="103000"/>
                  <a:tint val="73000"/>
                </a:schemeClr>
              </a:gs>
              <a:gs pos="100000">
                <a:schemeClr val="accent6">
                  <a:lumMod val="105000"/>
                  <a:satMod val="109000"/>
                  <a:tint val="81000"/>
                </a:schemeClr>
              </a:gs>
            </a:gsLst>
            <a:lin ang="5400000"/>
          </a:gradFill>
          <a:ln>
            <a:solidFill>
              <a:schemeClr val="accent6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312840" tIns="54720" rIns="312840" bIns="54720" anchor="ctr"/>
          <a:lstStyle/>
          <a:p>
            <a:pPr>
              <a:lnSpc>
                <a:spcPct val="90000"/>
              </a:lnSpc>
            </a:pPr>
            <a:r>
              <a:rPr lang="pt-BR" sz="3600" strike="noStrike">
                <a:solidFill>
                  <a:srgbClr val="000000"/>
                </a:solidFill>
                <a:latin typeface="Calibri"/>
              </a:rPr>
              <a:t>Confecção e implantação do Ecoponto</a:t>
            </a:r>
            <a:endParaRPr/>
          </a:p>
        </p:txBody>
      </p:sp>
      <p:sp>
        <p:nvSpPr>
          <p:cNvPr id="110" name="CustomShape 4"/>
          <p:cNvSpPr/>
          <p:nvPr/>
        </p:nvSpPr>
        <p:spPr>
          <a:xfrm>
            <a:off x="210960" y="3691080"/>
            <a:ext cx="11829960" cy="957240"/>
          </a:xfrm>
          <a:prstGeom prst="rect">
            <a:avLst/>
          </a:prstGeom>
          <a:solidFill>
            <a:schemeClr val="lt1">
              <a:alpha val="90000"/>
              <a:hueOff val="0"/>
              <a:satOff val="0"/>
              <a:lumOff val="0"/>
              <a:alphaOff val="0"/>
            </a:schemeClr>
          </a:solidFill>
          <a:ln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1" name="CustomShape 5"/>
          <p:cNvSpPr/>
          <p:nvPr/>
        </p:nvSpPr>
        <p:spPr>
          <a:xfrm>
            <a:off x="802440" y="3130200"/>
            <a:ext cx="8280720" cy="1121400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3">
                  <a:lumMod val="110000"/>
                  <a:satMod val="105000"/>
                  <a:tint val="67000"/>
                </a:schemeClr>
              </a:gs>
              <a:gs pos="50000">
                <a:schemeClr val="accent3">
                  <a:lumMod val="105000"/>
                  <a:satMod val="103000"/>
                  <a:tint val="73000"/>
                </a:schemeClr>
              </a:gs>
              <a:gs pos="100000">
                <a:schemeClr val="accent3">
                  <a:lumMod val="105000"/>
                  <a:satMod val="109000"/>
                  <a:tint val="81000"/>
                </a:schemeClr>
              </a:gs>
            </a:gsLst>
            <a:lin ang="5400000"/>
          </a:gra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312840" tIns="54720" rIns="312840" bIns="54720" anchor="ctr"/>
          <a:lstStyle/>
          <a:p>
            <a:pPr>
              <a:lnSpc>
                <a:spcPct val="90000"/>
              </a:lnSpc>
            </a:pPr>
            <a:r>
              <a:rPr lang="pt-BR" sz="3800" strike="noStrike">
                <a:solidFill>
                  <a:srgbClr val="000000"/>
                </a:solidFill>
                <a:latin typeface="Calibri"/>
              </a:rPr>
              <a:t>Coleta e monitoramento dos resíduos</a:t>
            </a:r>
            <a:endParaRPr/>
          </a:p>
        </p:txBody>
      </p:sp>
      <p:sp>
        <p:nvSpPr>
          <p:cNvPr id="112" name="CustomShape 6"/>
          <p:cNvSpPr/>
          <p:nvPr/>
        </p:nvSpPr>
        <p:spPr>
          <a:xfrm>
            <a:off x="210960" y="5414760"/>
            <a:ext cx="11829960" cy="957240"/>
          </a:xfrm>
          <a:prstGeom prst="rect">
            <a:avLst/>
          </a:prstGeom>
          <a:solidFill>
            <a:schemeClr val="lt1">
              <a:alpha val="90000"/>
              <a:hueOff val="0"/>
              <a:satOff val="0"/>
              <a:lumOff val="0"/>
              <a:alphaOff val="0"/>
            </a:schemeClr>
          </a:solidFill>
          <a:ln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3" name="CustomShape 7"/>
          <p:cNvSpPr/>
          <p:nvPr/>
        </p:nvSpPr>
        <p:spPr>
          <a:xfrm>
            <a:off x="802440" y="4853880"/>
            <a:ext cx="8280720" cy="1121400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4">
                  <a:lumMod val="110000"/>
                  <a:satMod val="105000"/>
                  <a:tint val="67000"/>
                </a:schemeClr>
              </a:gs>
              <a:gs pos="50000">
                <a:schemeClr val="accent4">
                  <a:lumMod val="105000"/>
                  <a:satMod val="103000"/>
                  <a:tint val="73000"/>
                </a:schemeClr>
              </a:gs>
              <a:gs pos="100000">
                <a:schemeClr val="accent4">
                  <a:lumMod val="105000"/>
                  <a:satMod val="109000"/>
                  <a:tint val="81000"/>
                </a:schemeClr>
              </a:gs>
            </a:gsLst>
            <a:lin ang="5400000"/>
          </a:gradFill>
          <a:ln>
            <a:solidFill>
              <a:schemeClr val="accent4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312840" tIns="54720" rIns="312840" bIns="54720" anchor="ctr"/>
          <a:lstStyle/>
          <a:p>
            <a:pPr>
              <a:lnSpc>
                <a:spcPct val="90000"/>
              </a:lnSpc>
            </a:pPr>
            <a:r>
              <a:rPr lang="pt-BR" sz="3800" strike="noStrike">
                <a:solidFill>
                  <a:srgbClr val="000000"/>
                </a:solidFill>
                <a:latin typeface="Calibri"/>
              </a:rPr>
              <a:t>Oficinas de reciclagem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1365120" y="51480"/>
            <a:ext cx="9439920" cy="10519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pt-BR" sz="4400" b="1" strike="noStrike">
                <a:solidFill>
                  <a:srgbClr val="000000"/>
                </a:solidFill>
                <a:latin typeface="Calibri"/>
              </a:rPr>
              <a:t>Quais materiais recicláveis que serão aceitos?</a:t>
            </a:r>
            <a:endParaRPr/>
          </a:p>
        </p:txBody>
      </p:sp>
      <p:sp>
        <p:nvSpPr>
          <p:cNvPr id="115" name="TextShape 2"/>
          <p:cNvSpPr txBox="1"/>
          <p:nvPr/>
        </p:nvSpPr>
        <p:spPr>
          <a:xfrm>
            <a:off x="218880" y="978840"/>
            <a:ext cx="11596680" cy="55731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16" name="CustomShape 3"/>
          <p:cNvSpPr/>
          <p:nvPr/>
        </p:nvSpPr>
        <p:spPr>
          <a:xfrm>
            <a:off x="605520" y="1573920"/>
            <a:ext cx="10823760" cy="69516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pt-BR" sz="2400" b="1" strike="noStrike">
                <a:solidFill>
                  <a:srgbClr val="000000"/>
                </a:solidFill>
                <a:latin typeface="Calibri"/>
              </a:rPr>
              <a:t>Papéis: Embalagens de Tetra Park limpa, papel branco, jornal, papelão, embalagens de papel e papelão;</a:t>
            </a:r>
            <a:endParaRPr/>
          </a:p>
        </p:txBody>
      </p:sp>
      <p:sp>
        <p:nvSpPr>
          <p:cNvPr id="117" name="CustomShape 4"/>
          <p:cNvSpPr/>
          <p:nvPr/>
        </p:nvSpPr>
        <p:spPr>
          <a:xfrm>
            <a:off x="605520" y="3070080"/>
            <a:ext cx="10823760" cy="69516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pt-BR" sz="2400" b="1" strike="noStrike">
                <a:solidFill>
                  <a:srgbClr val="000000"/>
                </a:solidFill>
                <a:latin typeface="Calibri"/>
              </a:rPr>
              <a:t>Plásticos: Garrafas PET, potes.</a:t>
            </a:r>
            <a:endParaRPr/>
          </a:p>
        </p:txBody>
      </p:sp>
      <p:sp>
        <p:nvSpPr>
          <p:cNvPr id="118" name="CustomShape 5"/>
          <p:cNvSpPr/>
          <p:nvPr/>
        </p:nvSpPr>
        <p:spPr>
          <a:xfrm>
            <a:off x="612360" y="4565880"/>
            <a:ext cx="10816560" cy="69516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pt-BR" sz="2400" b="1" strike="noStrike">
                <a:solidFill>
                  <a:srgbClr val="000000"/>
                </a:solidFill>
                <a:latin typeface="Calibri"/>
              </a:rPr>
              <a:t>Metais: Latas de refrigerante sem resto de líquidos.</a:t>
            </a:r>
            <a:endParaRPr/>
          </a:p>
        </p:txBody>
      </p:sp>
      <p:pic>
        <p:nvPicPr>
          <p:cNvPr id="119" name="Picture 2"/>
          <p:cNvPicPr/>
          <p:nvPr/>
        </p:nvPicPr>
        <p:blipFill>
          <a:blip r:embed="rId2"/>
          <a:srcRect l="2622" t="51572" r="64633" b="15465"/>
          <a:stretch/>
        </p:blipFill>
        <p:spPr>
          <a:xfrm>
            <a:off x="218880" y="5856840"/>
            <a:ext cx="1079640" cy="762840"/>
          </a:xfrm>
          <a:prstGeom prst="rect">
            <a:avLst/>
          </a:prstGeom>
          <a:ln>
            <a:noFill/>
          </a:ln>
        </p:spPr>
      </p:pic>
      <p:pic>
        <p:nvPicPr>
          <p:cNvPr id="120" name="Picture 2"/>
          <p:cNvPicPr/>
          <p:nvPr/>
        </p:nvPicPr>
        <p:blipFill>
          <a:blip r:embed="rId2"/>
          <a:srcRect l="74385" t="55408" r="4448" b="18734"/>
          <a:stretch/>
        </p:blipFill>
        <p:spPr>
          <a:xfrm>
            <a:off x="11305800" y="159480"/>
            <a:ext cx="827280" cy="709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boolVal val="0"/>
                                          </p:val>
                                        </p:tav>
                                        <p:tav tm="100000">
                                          <p:val>
                                            <p:bool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boolVal val="0"/>
                                          </p:val>
                                        </p:tav>
                                        <p:tav tm="100000">
                                          <p:val>
                                            <p:bool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2" dur="18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6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boolVal val="0"/>
                                          </p:val>
                                        </p:tav>
                                        <p:tav tm="100000">
                                          <p:val>
                                            <p:bool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664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boolVal val="0"/>
                                          </p:val>
                                        </p:tav>
                                        <p:tav tm="100000">
                                          <p:val>
                                            <p:bool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" dur="332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boolVal val="0"/>
                                          </p:val>
                                        </p:tav>
                                        <p:tav tm="100000">
                                          <p:val>
                                            <p:bool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164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boolVal val="0"/>
                                          </p:val>
                                        </p:tav>
                                        <p:tav tm="100000">
                                          <p:val>
                                            <p:boolVal val="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1307880" y="300600"/>
            <a:ext cx="9709200" cy="5360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pt-BR" sz="4400" b="1" strike="noStrike">
                <a:solidFill>
                  <a:srgbClr val="000000"/>
                </a:solidFill>
                <a:latin typeface="Calibri"/>
              </a:rPr>
              <a:t>Confecção e Implantação do Ecoponto</a:t>
            </a:r>
            <a:endParaRPr/>
          </a:p>
        </p:txBody>
      </p:sp>
      <p:sp>
        <p:nvSpPr>
          <p:cNvPr id="122" name="TextShape 2"/>
          <p:cNvSpPr txBox="1"/>
          <p:nvPr/>
        </p:nvSpPr>
        <p:spPr>
          <a:xfrm>
            <a:off x="244800" y="1326600"/>
            <a:ext cx="11680920" cy="53442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pt-BR" sz="3200" b="1" strike="noStrike">
                <a:solidFill>
                  <a:srgbClr val="000000"/>
                </a:solidFill>
                <a:latin typeface="Calibri"/>
              </a:rPr>
              <a:t>Qual será a participação dos alunos nessa fase?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3200" strike="noStrike">
                <a:solidFill>
                  <a:srgbClr val="000000"/>
                </a:solidFill>
                <a:latin typeface="Calibri"/>
              </a:rPr>
              <a:t>Cada aluno irá usar a sua imaginação para fazer um desenho, sobre o tema reciclagem e coleta seletiva;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3200" b="1" strike="noStrike">
                <a:solidFill>
                  <a:srgbClr val="000000"/>
                </a:solidFill>
                <a:latin typeface="Calibri"/>
              </a:rPr>
              <a:t>Qual o objetivo do desenho?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3200" strike="noStrike">
                <a:solidFill>
                  <a:srgbClr val="000000"/>
                </a:solidFill>
                <a:latin typeface="Calibri"/>
              </a:rPr>
              <a:t>Os melhores desenhos serão utilizados para personalizar o Ecoponto.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id="123" name="Picture 2"/>
          <p:cNvPicPr/>
          <p:nvPr/>
        </p:nvPicPr>
        <p:blipFill>
          <a:blip r:embed="rId2"/>
          <a:srcRect l="74385" t="55408" r="4448" b="18734"/>
          <a:stretch/>
        </p:blipFill>
        <p:spPr>
          <a:xfrm>
            <a:off x="11215800" y="5961600"/>
            <a:ext cx="827280" cy="709200"/>
          </a:xfrm>
          <a:prstGeom prst="rect">
            <a:avLst/>
          </a:prstGeom>
          <a:ln>
            <a:noFill/>
          </a:ln>
        </p:spPr>
      </p:pic>
      <p:pic>
        <p:nvPicPr>
          <p:cNvPr id="124" name="Picture 2"/>
          <p:cNvPicPr/>
          <p:nvPr/>
        </p:nvPicPr>
        <p:blipFill>
          <a:blip r:embed="rId2"/>
          <a:srcRect l="2622" t="51572" r="64633" b="15465"/>
          <a:stretch/>
        </p:blipFill>
        <p:spPr>
          <a:xfrm>
            <a:off x="128880" y="187200"/>
            <a:ext cx="1079640" cy="762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0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22">
                                            <p:txEl>
                                              <p:pRg st="0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22">
                                            <p:txEl>
                                              <p:pRg st="0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49" end="1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barn(inVertical)">
                                      <p:cBhvr additive="repl">
                                        <p:cTn id="13" dur="500"/>
                                        <p:tgtEl>
                                          <p:spTgt spid="122">
                                            <p:txEl>
                                              <p:pRg st="49" end="1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153" end="1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122">
                                            <p:txEl>
                                              <p:pRg st="153" end="18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122">
                                            <p:txEl>
                                              <p:pRg st="153" end="18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182" end="2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circle(in)">
                                      <p:cBhvr additive="repl">
                                        <p:cTn id="24" dur="2000"/>
                                        <p:tgtEl>
                                          <p:spTgt spid="122">
                                            <p:txEl>
                                              <p:pRg st="182" end="2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669600" y="360720"/>
            <a:ext cx="10972440" cy="592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pt-BR" sz="4400" b="1" strike="noStrike">
                <a:solidFill>
                  <a:srgbClr val="000000"/>
                </a:solidFill>
                <a:latin typeface="Calibri"/>
              </a:rPr>
              <a:t>Resultados Esperados</a:t>
            </a:r>
            <a:endParaRPr/>
          </a:p>
        </p:txBody>
      </p:sp>
      <p:sp>
        <p:nvSpPr>
          <p:cNvPr id="126" name="CustomShape 2"/>
          <p:cNvSpPr/>
          <p:nvPr/>
        </p:nvSpPr>
        <p:spPr>
          <a:xfrm>
            <a:off x="372960" y="1924560"/>
            <a:ext cx="618480" cy="484200"/>
          </a:xfrm>
          <a:prstGeom prst="rightArrow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/>
        </p:style>
      </p:sp>
      <p:sp>
        <p:nvSpPr>
          <p:cNvPr id="127" name="CustomShape 3"/>
          <p:cNvSpPr/>
          <p:nvPr/>
        </p:nvSpPr>
        <p:spPr>
          <a:xfrm>
            <a:off x="1120680" y="1815120"/>
            <a:ext cx="10521360" cy="70308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pt-BR" sz="2400" strike="noStrike">
                <a:solidFill>
                  <a:srgbClr val="000000"/>
                </a:solidFill>
                <a:latin typeface="Calibri"/>
              </a:rPr>
              <a:t>Sensibilizar a população, principalmente os crianças, professores e comunidade;</a:t>
            </a:r>
            <a:endParaRPr/>
          </a:p>
        </p:txBody>
      </p:sp>
      <p:sp>
        <p:nvSpPr>
          <p:cNvPr id="128" name="CustomShape 4"/>
          <p:cNvSpPr/>
          <p:nvPr/>
        </p:nvSpPr>
        <p:spPr>
          <a:xfrm>
            <a:off x="372960" y="3380760"/>
            <a:ext cx="618480" cy="484200"/>
          </a:xfrm>
          <a:prstGeom prst="rightArrow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/>
        </p:style>
      </p:sp>
      <p:sp>
        <p:nvSpPr>
          <p:cNvPr id="129" name="CustomShape 5"/>
          <p:cNvSpPr/>
          <p:nvPr/>
        </p:nvSpPr>
        <p:spPr>
          <a:xfrm>
            <a:off x="1120680" y="3380760"/>
            <a:ext cx="10521360" cy="64908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pt-BR" sz="2400" strike="noStrike">
                <a:solidFill>
                  <a:srgbClr val="000000"/>
                </a:solidFill>
                <a:latin typeface="Calibri"/>
              </a:rPr>
              <a:t>Mudar os olhares em relação a coleta seletiva;</a:t>
            </a:r>
            <a:endParaRPr/>
          </a:p>
        </p:txBody>
      </p:sp>
      <p:sp>
        <p:nvSpPr>
          <p:cNvPr id="130" name="CustomShape 6"/>
          <p:cNvSpPr/>
          <p:nvPr/>
        </p:nvSpPr>
        <p:spPr>
          <a:xfrm>
            <a:off x="360360" y="5003640"/>
            <a:ext cx="618480" cy="484200"/>
          </a:xfrm>
          <a:prstGeom prst="rightArrow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/>
        </p:style>
      </p:sp>
      <p:sp>
        <p:nvSpPr>
          <p:cNvPr id="131" name="CustomShape 7"/>
          <p:cNvSpPr/>
          <p:nvPr/>
        </p:nvSpPr>
        <p:spPr>
          <a:xfrm>
            <a:off x="1120680" y="4870440"/>
            <a:ext cx="10521360" cy="64908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pt-BR" sz="2400" strike="noStrike">
                <a:solidFill>
                  <a:srgbClr val="000000"/>
                </a:solidFill>
                <a:latin typeface="Calibri"/>
              </a:rPr>
              <a:t>Participação da comunidade local na adoção de hábitos.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bool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bool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0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barn(inVertical)">
                                      <p:cBhvr additive="repl">
                                        <p:cTn id="15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circle(in)">
                                      <p:cBhvr additive="repl">
                                        <p:cTn id="20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Picture 4"/>
          <p:cNvPicPr/>
          <p:nvPr/>
        </p:nvPicPr>
        <p:blipFill>
          <a:blip r:embed="rId2"/>
          <a:stretch/>
        </p:blipFill>
        <p:spPr>
          <a:xfrm>
            <a:off x="329040" y="4371840"/>
            <a:ext cx="2485800" cy="2485800"/>
          </a:xfrm>
          <a:prstGeom prst="rect">
            <a:avLst/>
          </a:prstGeom>
          <a:ln>
            <a:noFill/>
          </a:ln>
        </p:spPr>
      </p:pic>
      <p:pic>
        <p:nvPicPr>
          <p:cNvPr id="133" name="Picture 8"/>
          <p:cNvPicPr/>
          <p:nvPr/>
        </p:nvPicPr>
        <p:blipFill>
          <a:blip r:embed="rId3"/>
          <a:stretch/>
        </p:blipFill>
        <p:spPr>
          <a:xfrm>
            <a:off x="0" y="253440"/>
            <a:ext cx="2572560" cy="2394000"/>
          </a:xfrm>
          <a:prstGeom prst="rect">
            <a:avLst/>
          </a:prstGeom>
          <a:ln>
            <a:noFill/>
          </a:ln>
        </p:spPr>
      </p:pic>
      <p:pic>
        <p:nvPicPr>
          <p:cNvPr id="134" name="Picture 16"/>
          <p:cNvPicPr/>
          <p:nvPr/>
        </p:nvPicPr>
        <p:blipFill>
          <a:blip r:embed="rId4"/>
          <a:stretch/>
        </p:blipFill>
        <p:spPr>
          <a:xfrm>
            <a:off x="6973200" y="4371840"/>
            <a:ext cx="5218560" cy="2485800"/>
          </a:xfrm>
          <a:prstGeom prst="rect">
            <a:avLst/>
          </a:prstGeom>
          <a:ln>
            <a:noFill/>
          </a:ln>
        </p:spPr>
      </p:pic>
      <p:pic>
        <p:nvPicPr>
          <p:cNvPr id="135" name="Picture 18"/>
          <p:cNvPicPr/>
          <p:nvPr/>
        </p:nvPicPr>
        <p:blipFill>
          <a:blip r:embed="rId5"/>
          <a:stretch/>
        </p:blipFill>
        <p:spPr>
          <a:xfrm>
            <a:off x="8976600" y="24120"/>
            <a:ext cx="3033720" cy="2980800"/>
          </a:xfrm>
          <a:prstGeom prst="rect">
            <a:avLst/>
          </a:prstGeom>
          <a:ln>
            <a:noFill/>
          </a:ln>
        </p:spPr>
      </p:pic>
      <p:pic>
        <p:nvPicPr>
          <p:cNvPr id="136" name="Picture 20"/>
          <p:cNvPicPr/>
          <p:nvPr/>
        </p:nvPicPr>
        <p:blipFill>
          <a:blip r:embed="rId6"/>
          <a:srcRect l="7595" r="7655"/>
          <a:stretch/>
        </p:blipFill>
        <p:spPr>
          <a:xfrm>
            <a:off x="3303360" y="1123920"/>
            <a:ext cx="4584600" cy="30477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250</Words>
  <Application>Microsoft Office PowerPoint</Application>
  <PresentationFormat>Personalizar</PresentationFormat>
  <Paragraphs>44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10</vt:i4>
      </vt:variant>
    </vt:vector>
  </HeadingPairs>
  <TitlesOfParts>
    <vt:vector size="12" baseType="lpstr">
      <vt:lpstr>Tema do Office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Ruthe</dc:creator>
  <cp:lastModifiedBy>Fernando Afonso Nunes Filho</cp:lastModifiedBy>
  <cp:revision>33</cp:revision>
  <dcterms:created xsi:type="dcterms:W3CDTF">2015-06-20T18:53:49Z</dcterms:created>
  <dcterms:modified xsi:type="dcterms:W3CDTF">2016-09-23T12:52:23Z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Personalizar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10</vt:i4>
  </property>
</Properties>
</file>