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Imagem 38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Imagem 7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8" name="Imagem 7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832D-8F5E-450D-AB0E-55216183B0FB}" type="datetimeFigureOut">
              <a:rPr lang="pt-BR" smtClean="0"/>
              <a:t>23/09/2016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74A5-94A1-413A-9E10-E72A01B883A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23/09/16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1BEE8C3-E4BF-4F5B-8C3D-E421C7300DE3}" type="slidenum">
              <a:rPr lang="pt-BR" sz="1200" strike="noStrike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m 3"/>
          <p:cNvPicPr/>
          <p:nvPr/>
        </p:nvPicPr>
        <p:blipFill>
          <a:blip r:embed="rId2"/>
          <a:srcRect l="2821" t="11577" b="13256"/>
          <a:stretch/>
        </p:blipFill>
        <p:spPr>
          <a:xfrm>
            <a:off x="4223880" y="0"/>
            <a:ext cx="3744000" cy="925920"/>
          </a:xfrm>
          <a:prstGeom prst="rect">
            <a:avLst/>
          </a:prstGeom>
          <a:ln>
            <a:noFill/>
          </a:ln>
        </p:spPr>
      </p:pic>
      <p:pic>
        <p:nvPicPr>
          <p:cNvPr id="80" name="Picture 2"/>
          <p:cNvPicPr/>
          <p:nvPr/>
        </p:nvPicPr>
        <p:blipFill>
          <a:blip r:embed="rId3"/>
          <a:srcRect l="2622" t="17237" r="4448" b="15465"/>
          <a:stretch/>
        </p:blipFill>
        <p:spPr>
          <a:xfrm>
            <a:off x="2225880" y="1525680"/>
            <a:ext cx="7740000" cy="3935520"/>
          </a:xfrm>
          <a:prstGeom prst="rect">
            <a:avLst/>
          </a:prstGeom>
          <a:ln>
            <a:noFill/>
          </a:ln>
        </p:spPr>
      </p:pic>
      <p:pic>
        <p:nvPicPr>
          <p:cNvPr id="81" name="Imagem 5"/>
          <p:cNvPicPr/>
          <p:nvPr/>
        </p:nvPicPr>
        <p:blipFill>
          <a:blip r:embed="rId4"/>
          <a:stretch/>
        </p:blipFill>
        <p:spPr>
          <a:xfrm>
            <a:off x="539640" y="6189120"/>
            <a:ext cx="3903480" cy="551880"/>
          </a:xfrm>
          <a:prstGeom prst="rect">
            <a:avLst/>
          </a:prstGeom>
          <a:ln>
            <a:noFill/>
          </a:ln>
        </p:spPr>
      </p:pic>
      <p:sp>
        <p:nvSpPr>
          <p:cNvPr id="82" name="TextShape 1"/>
          <p:cNvSpPr txBox="1"/>
          <p:nvPr/>
        </p:nvSpPr>
        <p:spPr>
          <a:xfrm>
            <a:off x="195840" y="5670360"/>
            <a:ext cx="7772040" cy="481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Patrocínio</a:t>
            </a:r>
            <a:endParaRPr/>
          </a:p>
        </p:txBody>
      </p:sp>
      <p:pic>
        <p:nvPicPr>
          <p:cNvPr id="83" name="Imagem 1"/>
          <p:cNvPicPr/>
          <p:nvPr/>
        </p:nvPicPr>
        <p:blipFill>
          <a:blip r:embed="rId5"/>
          <a:srcRect t="15376" b="18416"/>
          <a:stretch/>
        </p:blipFill>
        <p:spPr>
          <a:xfrm>
            <a:off x="8749080" y="5751000"/>
            <a:ext cx="3294360" cy="108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b="1" strike="noStrike">
                <a:solidFill>
                  <a:srgbClr val="000000"/>
                </a:solidFill>
                <a:latin typeface="Calibri Light"/>
              </a:rPr>
              <a:t>Obrigado!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0" y="16462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Sharles Borges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Acadêmico de Gestão Ambiental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 u="sng" strike="noStrike">
                <a:solidFill>
                  <a:srgbClr val="0563C1"/>
                </a:solidFill>
                <a:latin typeface="Calibri"/>
              </a:rPr>
              <a:t>sharlesgsb@gmail.com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(63) 9987-2901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139" name="Imagem 4"/>
          <p:cNvPicPr/>
          <p:nvPr/>
        </p:nvPicPr>
        <p:blipFill>
          <a:blip r:embed="rId2"/>
          <a:stretch/>
        </p:blipFill>
        <p:spPr>
          <a:xfrm>
            <a:off x="7972200" y="3822120"/>
            <a:ext cx="4069800" cy="2855160"/>
          </a:xfrm>
          <a:prstGeom prst="rect">
            <a:avLst/>
          </a:prstGeom>
          <a:ln>
            <a:noFill/>
          </a:ln>
        </p:spPr>
      </p:pic>
      <p:pic>
        <p:nvPicPr>
          <p:cNvPr id="140" name="Imagem 5"/>
          <p:cNvPicPr/>
          <p:nvPr/>
        </p:nvPicPr>
        <p:blipFill>
          <a:blip r:embed="rId3"/>
          <a:stretch/>
        </p:blipFill>
        <p:spPr>
          <a:xfrm>
            <a:off x="300600" y="4367160"/>
            <a:ext cx="6447600" cy="2310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21160" y="1332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800" b="1" strike="noStrike">
                <a:solidFill>
                  <a:srgbClr val="000000"/>
                </a:solidFill>
                <a:latin typeface="Calibri"/>
              </a:rPr>
              <a:t>Projeto ECOPONTO Nas Escolas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914400" y="1352160"/>
            <a:ext cx="10690920" cy="5267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É um projeto de educação ambiental educativo, que aborda a coleta seletiva em parceria com cooperativas de reciclagem, através da distribuição de Ecopontos nas escolas de Palmas –TO.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86" name="Picture 2"/>
          <p:cNvPicPr/>
          <p:nvPr/>
        </p:nvPicPr>
        <p:blipFill>
          <a:blip r:embed="rId2"/>
          <a:srcRect l="74385" t="55408" r="4448" b="18734"/>
          <a:stretch/>
        </p:blipFill>
        <p:spPr>
          <a:xfrm>
            <a:off x="151200" y="5918760"/>
            <a:ext cx="827280" cy="709200"/>
          </a:xfrm>
          <a:prstGeom prst="rect">
            <a:avLst/>
          </a:prstGeom>
          <a:ln>
            <a:noFill/>
          </a:ln>
        </p:spPr>
      </p:pic>
      <p:pic>
        <p:nvPicPr>
          <p:cNvPr id="87" name="Picture 2"/>
          <p:cNvPicPr/>
          <p:nvPr/>
        </p:nvPicPr>
        <p:blipFill>
          <a:blip r:embed="rId2"/>
          <a:srcRect l="2622" t="51572" r="64633" b="15465"/>
          <a:stretch/>
        </p:blipFill>
        <p:spPr>
          <a:xfrm>
            <a:off x="11026080" y="133200"/>
            <a:ext cx="1079640" cy="762840"/>
          </a:xfrm>
          <a:prstGeom prst="rect">
            <a:avLst/>
          </a:prstGeom>
          <a:ln>
            <a:noFill/>
          </a:ln>
        </p:spPr>
      </p:pic>
      <p:pic>
        <p:nvPicPr>
          <p:cNvPr id="88" name="Picture 2"/>
          <p:cNvPicPr/>
          <p:nvPr/>
        </p:nvPicPr>
        <p:blipFill>
          <a:blip r:embed="rId3"/>
          <a:stretch/>
        </p:blipFill>
        <p:spPr>
          <a:xfrm>
            <a:off x="3336480" y="2885040"/>
            <a:ext cx="2741760" cy="3655800"/>
          </a:xfrm>
          <a:prstGeom prst="rect">
            <a:avLst/>
          </a:prstGeom>
          <a:ln>
            <a:noFill/>
          </a:ln>
        </p:spPr>
      </p:pic>
      <p:pic>
        <p:nvPicPr>
          <p:cNvPr id="89" name="Picture 4"/>
          <p:cNvPicPr/>
          <p:nvPr/>
        </p:nvPicPr>
        <p:blipFill>
          <a:blip r:embed="rId4"/>
          <a:srcRect t="10216" b="7374"/>
          <a:stretch/>
        </p:blipFill>
        <p:spPr>
          <a:xfrm>
            <a:off x="7273440" y="2885040"/>
            <a:ext cx="3457440" cy="3799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569600" y="140040"/>
            <a:ext cx="9923400" cy="717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>
                <a:solidFill>
                  <a:srgbClr val="000000"/>
                </a:solidFill>
                <a:latin typeface="Calibri"/>
              </a:rPr>
              <a:t>Objetivos do Projeto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1120680" y="1508400"/>
            <a:ext cx="10902240" cy="70308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Fomentar a importância da coleta seletiva junto aos alunos;</a:t>
            </a:r>
            <a:endParaRPr/>
          </a:p>
        </p:txBody>
      </p:sp>
      <p:sp>
        <p:nvSpPr>
          <p:cNvPr id="92" name="CustomShape 3"/>
          <p:cNvSpPr/>
          <p:nvPr/>
        </p:nvSpPr>
        <p:spPr>
          <a:xfrm>
            <a:off x="323640" y="1617840"/>
            <a:ext cx="61848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323640" y="2586240"/>
            <a:ext cx="61848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4" name="CustomShape 5"/>
          <p:cNvSpPr/>
          <p:nvPr/>
        </p:nvSpPr>
        <p:spPr>
          <a:xfrm>
            <a:off x="1120680" y="2421360"/>
            <a:ext cx="7080480" cy="649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Promover a coleta seletiva na escola;</a:t>
            </a:r>
            <a:endParaRPr/>
          </a:p>
        </p:txBody>
      </p:sp>
      <p:sp>
        <p:nvSpPr>
          <p:cNvPr id="95" name="CustomShape 6"/>
          <p:cNvSpPr/>
          <p:nvPr/>
        </p:nvSpPr>
        <p:spPr>
          <a:xfrm>
            <a:off x="323640" y="3554280"/>
            <a:ext cx="61848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6" name="CustomShape 7"/>
          <p:cNvSpPr/>
          <p:nvPr/>
        </p:nvSpPr>
        <p:spPr>
          <a:xfrm>
            <a:off x="1120680" y="3425400"/>
            <a:ext cx="10902240" cy="6649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Sensibilizar os alunos através da educação ambiental em torno da coleta seletiva;</a:t>
            </a:r>
            <a:endParaRPr/>
          </a:p>
        </p:txBody>
      </p:sp>
      <p:sp>
        <p:nvSpPr>
          <p:cNvPr id="97" name="CustomShape 8"/>
          <p:cNvSpPr/>
          <p:nvPr/>
        </p:nvSpPr>
        <p:spPr>
          <a:xfrm>
            <a:off x="323640" y="4498560"/>
            <a:ext cx="618480" cy="484200"/>
          </a:xfrm>
          <a:prstGeom prst="rightArrow">
            <a:avLst>
              <a:gd name="adj1" fmla="val 55805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8" name="CustomShape 9"/>
          <p:cNvSpPr/>
          <p:nvPr/>
        </p:nvSpPr>
        <p:spPr>
          <a:xfrm>
            <a:off x="1120680" y="4507920"/>
            <a:ext cx="7080480" cy="61236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Realizar oficinas de reciclagem com os alunos;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99" name="CustomShape 10"/>
          <p:cNvSpPr/>
          <p:nvPr/>
        </p:nvSpPr>
        <p:spPr>
          <a:xfrm>
            <a:off x="323640" y="5442840"/>
            <a:ext cx="618480" cy="484200"/>
          </a:xfrm>
          <a:prstGeom prst="rightArrow">
            <a:avLst>
              <a:gd name="adj1" fmla="val 55805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00" name="CustomShape 11"/>
          <p:cNvSpPr/>
          <p:nvPr/>
        </p:nvSpPr>
        <p:spPr>
          <a:xfrm>
            <a:off x="1120680" y="5399280"/>
            <a:ext cx="10902240" cy="6123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Valorizar os catadores de material reciclável através da geração de ocupação e renda.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01" name="Picture 2"/>
          <p:cNvPicPr/>
          <p:nvPr/>
        </p:nvPicPr>
        <p:blipFill>
          <a:blip r:embed="rId2"/>
          <a:srcRect l="74385" t="55408" r="4448" b="18734"/>
          <a:stretch/>
        </p:blipFill>
        <p:spPr>
          <a:xfrm>
            <a:off x="11195640" y="159480"/>
            <a:ext cx="827280" cy="709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085040" y="210240"/>
            <a:ext cx="10021680" cy="717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>
                <a:solidFill>
                  <a:srgbClr val="000000"/>
                </a:solidFill>
                <a:latin typeface="Calibri"/>
              </a:rPr>
              <a:t>O que é um ECOPONTO?</a:t>
            </a:r>
            <a:endParaRPr/>
          </a:p>
        </p:txBody>
      </p:sp>
      <p:pic>
        <p:nvPicPr>
          <p:cNvPr id="103" name="Espaço Reservado para Conteúdo 4"/>
          <p:cNvPicPr/>
          <p:nvPr/>
        </p:nvPicPr>
        <p:blipFill>
          <a:blip r:embed="rId2"/>
          <a:stretch/>
        </p:blipFill>
        <p:spPr>
          <a:xfrm>
            <a:off x="6850800" y="1347480"/>
            <a:ext cx="5158440" cy="5165640"/>
          </a:xfrm>
          <a:prstGeom prst="rect">
            <a:avLst/>
          </a:prstGeom>
          <a:ln w="22320">
            <a:solidFill>
              <a:srgbClr val="000000"/>
            </a:solidFill>
            <a:miter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4" name="CustomShape 2"/>
          <p:cNvSpPr/>
          <p:nvPr/>
        </p:nvSpPr>
        <p:spPr>
          <a:xfrm>
            <a:off x="435960" y="2236680"/>
            <a:ext cx="5795640" cy="156132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É um conjunto de três contentores de cores diferentes para a disposição seletiva do papel (AZUL), metal (AMARELO) e plástico (VERMELHO)</a:t>
            </a:r>
            <a:endParaRPr/>
          </a:p>
        </p:txBody>
      </p:sp>
      <p:pic>
        <p:nvPicPr>
          <p:cNvPr id="105" name="Picture 2"/>
          <p:cNvPicPr/>
          <p:nvPr/>
        </p:nvPicPr>
        <p:blipFill>
          <a:blip r:embed="rId3"/>
          <a:srcRect l="2622" t="51572" r="64633" b="15465"/>
          <a:stretch/>
        </p:blipFill>
        <p:spPr>
          <a:xfrm>
            <a:off x="4680" y="5984280"/>
            <a:ext cx="1079640" cy="762840"/>
          </a:xfrm>
          <a:prstGeom prst="rect">
            <a:avLst/>
          </a:prstGeom>
          <a:ln>
            <a:noFill/>
          </a:ln>
        </p:spPr>
      </p:pic>
      <p:pic>
        <p:nvPicPr>
          <p:cNvPr id="106" name="Picture 2"/>
          <p:cNvPicPr/>
          <p:nvPr/>
        </p:nvPicPr>
        <p:blipFill>
          <a:blip r:embed="rId3"/>
          <a:srcRect l="74385" t="55408" r="4448" b="18734"/>
          <a:stretch/>
        </p:blipFill>
        <p:spPr>
          <a:xfrm>
            <a:off x="11279880" y="118800"/>
            <a:ext cx="827280" cy="709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500480" y="252720"/>
            <a:ext cx="9852840" cy="661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>
                <a:solidFill>
                  <a:srgbClr val="000000"/>
                </a:solidFill>
                <a:latin typeface="Calibri"/>
              </a:rPr>
              <a:t>Ações que serão realizadas</a:t>
            </a: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210960" y="1967400"/>
            <a:ext cx="11829960" cy="95724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788400" y="1393920"/>
            <a:ext cx="8317080" cy="1121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/>
          </a:gra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12840" tIns="54720" rIns="312840" bIns="54720" anchor="ctr"/>
          <a:lstStyle/>
          <a:p>
            <a:pPr>
              <a:lnSpc>
                <a:spcPct val="90000"/>
              </a:lnSpc>
            </a:pPr>
            <a:r>
              <a:rPr lang="pt-BR" sz="3600" strike="noStrike">
                <a:solidFill>
                  <a:srgbClr val="000000"/>
                </a:solidFill>
                <a:latin typeface="Calibri"/>
              </a:rPr>
              <a:t>Confecção e implantação do Ecoponto</a:t>
            </a:r>
            <a:endParaRPr/>
          </a:p>
        </p:txBody>
      </p:sp>
      <p:sp>
        <p:nvSpPr>
          <p:cNvPr id="110" name="CustomShape 4"/>
          <p:cNvSpPr/>
          <p:nvPr/>
        </p:nvSpPr>
        <p:spPr>
          <a:xfrm>
            <a:off x="210960" y="3691080"/>
            <a:ext cx="11829960" cy="95724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5"/>
          <p:cNvSpPr/>
          <p:nvPr/>
        </p:nvSpPr>
        <p:spPr>
          <a:xfrm>
            <a:off x="802440" y="3130200"/>
            <a:ext cx="8280720" cy="1121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>
                  <a:lumMod val="110000"/>
                  <a:satMod val="105000"/>
                  <a:tint val="67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  <a:lin ang="5400000"/>
          </a:gra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312840" tIns="54720" rIns="312840" bIns="54720" anchor="ctr"/>
          <a:lstStyle/>
          <a:p>
            <a:pPr>
              <a:lnSpc>
                <a:spcPct val="90000"/>
              </a:lnSpc>
            </a:pPr>
            <a:r>
              <a:rPr lang="pt-BR" sz="3800" strike="noStrike">
                <a:solidFill>
                  <a:srgbClr val="000000"/>
                </a:solidFill>
                <a:latin typeface="Calibri"/>
              </a:rPr>
              <a:t>Coleta e monitoramento dos resíduos</a:t>
            </a:r>
            <a:endParaRPr/>
          </a:p>
        </p:txBody>
      </p:sp>
      <p:sp>
        <p:nvSpPr>
          <p:cNvPr id="112" name="CustomShape 6"/>
          <p:cNvSpPr/>
          <p:nvPr/>
        </p:nvSpPr>
        <p:spPr>
          <a:xfrm>
            <a:off x="210960" y="5414760"/>
            <a:ext cx="11829960" cy="95724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7"/>
          <p:cNvSpPr/>
          <p:nvPr/>
        </p:nvSpPr>
        <p:spPr>
          <a:xfrm>
            <a:off x="802440" y="4853880"/>
            <a:ext cx="8280720" cy="1121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/>
          </a:gradFill>
          <a:ln>
            <a:solidFill>
              <a:schemeClr val="accent4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312840" tIns="54720" rIns="312840" bIns="54720" anchor="ctr"/>
          <a:lstStyle/>
          <a:p>
            <a:pPr>
              <a:lnSpc>
                <a:spcPct val="90000"/>
              </a:lnSpc>
            </a:pPr>
            <a:r>
              <a:rPr lang="pt-BR" sz="3800" strike="noStrike">
                <a:solidFill>
                  <a:srgbClr val="000000"/>
                </a:solidFill>
                <a:latin typeface="Calibri"/>
              </a:rPr>
              <a:t>Oficinas de reciclagem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365120" y="51480"/>
            <a:ext cx="9439920" cy="10519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>
                <a:solidFill>
                  <a:srgbClr val="000000"/>
                </a:solidFill>
                <a:latin typeface="Calibri"/>
              </a:rPr>
              <a:t>Quais materiais recicláveis que serão aceitos?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218880" y="978840"/>
            <a:ext cx="11596680" cy="5573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6" name="CustomShape 3"/>
          <p:cNvSpPr/>
          <p:nvPr/>
        </p:nvSpPr>
        <p:spPr>
          <a:xfrm>
            <a:off x="605520" y="1573920"/>
            <a:ext cx="10823760" cy="6951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b="1" strike="noStrike">
                <a:solidFill>
                  <a:srgbClr val="000000"/>
                </a:solidFill>
                <a:latin typeface="Calibri"/>
              </a:rPr>
              <a:t>Papéis: Embalagens de Tetra Park limpa, papel branco, jornal, papelão, embalagens de papel e papelão;</a:t>
            </a:r>
            <a:endParaRPr/>
          </a:p>
        </p:txBody>
      </p:sp>
      <p:sp>
        <p:nvSpPr>
          <p:cNvPr id="117" name="CustomShape 4"/>
          <p:cNvSpPr/>
          <p:nvPr/>
        </p:nvSpPr>
        <p:spPr>
          <a:xfrm>
            <a:off x="605520" y="3070080"/>
            <a:ext cx="10823760" cy="6951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b="1" strike="noStrike">
                <a:solidFill>
                  <a:srgbClr val="000000"/>
                </a:solidFill>
                <a:latin typeface="Calibri"/>
              </a:rPr>
              <a:t>Plásticos: Garrafas PET, potes.</a:t>
            </a:r>
            <a:endParaRPr/>
          </a:p>
        </p:txBody>
      </p:sp>
      <p:sp>
        <p:nvSpPr>
          <p:cNvPr id="118" name="CustomShape 5"/>
          <p:cNvSpPr/>
          <p:nvPr/>
        </p:nvSpPr>
        <p:spPr>
          <a:xfrm>
            <a:off x="612360" y="4565880"/>
            <a:ext cx="10816560" cy="6951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b="1" strike="noStrike">
                <a:solidFill>
                  <a:srgbClr val="000000"/>
                </a:solidFill>
                <a:latin typeface="Calibri"/>
              </a:rPr>
              <a:t>Metais: Latas de refrigerante sem resto de líquidos.</a:t>
            </a:r>
            <a:endParaRPr/>
          </a:p>
        </p:txBody>
      </p:sp>
      <p:pic>
        <p:nvPicPr>
          <p:cNvPr id="119" name="Picture 2"/>
          <p:cNvPicPr/>
          <p:nvPr/>
        </p:nvPicPr>
        <p:blipFill>
          <a:blip r:embed="rId2"/>
          <a:srcRect l="2622" t="51572" r="64633" b="15465"/>
          <a:stretch/>
        </p:blipFill>
        <p:spPr>
          <a:xfrm>
            <a:off x="218880" y="5856840"/>
            <a:ext cx="1079640" cy="762840"/>
          </a:xfrm>
          <a:prstGeom prst="rect">
            <a:avLst/>
          </a:prstGeom>
          <a:ln>
            <a:noFill/>
          </a:ln>
        </p:spPr>
      </p:pic>
      <p:pic>
        <p:nvPicPr>
          <p:cNvPr id="120" name="Picture 2"/>
          <p:cNvPicPr/>
          <p:nvPr/>
        </p:nvPicPr>
        <p:blipFill>
          <a:blip r:embed="rId2"/>
          <a:srcRect l="74385" t="55408" r="4448" b="18734"/>
          <a:stretch/>
        </p:blipFill>
        <p:spPr>
          <a:xfrm>
            <a:off x="11305800" y="159480"/>
            <a:ext cx="827280" cy="709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307880" y="300600"/>
            <a:ext cx="9709200" cy="5360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>
                <a:solidFill>
                  <a:srgbClr val="000000"/>
                </a:solidFill>
                <a:latin typeface="Calibri"/>
              </a:rPr>
              <a:t>Confecção e Implantação do Ecoponto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244800" y="1326600"/>
            <a:ext cx="11680920" cy="5344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3200" b="1" strike="noStrike">
                <a:solidFill>
                  <a:srgbClr val="000000"/>
                </a:solidFill>
                <a:latin typeface="Calibri"/>
              </a:rPr>
              <a:t>Qual será a participação dos alunos nessa fase?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Cada aluno irá usar a sua imaginação para fazer um desenho, sobre o tema reciclagem e coleta seletiva;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b="1" strike="noStrike">
                <a:solidFill>
                  <a:srgbClr val="000000"/>
                </a:solidFill>
                <a:latin typeface="Calibri"/>
              </a:rPr>
              <a:t>Qual o objetivo do desenho?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Os melhores desenhos serão utilizados para personalizar o Ecoponto.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23" name="Picture 2"/>
          <p:cNvPicPr/>
          <p:nvPr/>
        </p:nvPicPr>
        <p:blipFill>
          <a:blip r:embed="rId2"/>
          <a:srcRect l="74385" t="55408" r="4448" b="18734"/>
          <a:stretch/>
        </p:blipFill>
        <p:spPr>
          <a:xfrm>
            <a:off x="11215800" y="5961600"/>
            <a:ext cx="827280" cy="709200"/>
          </a:xfrm>
          <a:prstGeom prst="rect">
            <a:avLst/>
          </a:prstGeom>
          <a:ln>
            <a:noFill/>
          </a:ln>
        </p:spPr>
      </p:pic>
      <p:pic>
        <p:nvPicPr>
          <p:cNvPr id="124" name="Picture 2"/>
          <p:cNvPicPr/>
          <p:nvPr/>
        </p:nvPicPr>
        <p:blipFill>
          <a:blip r:embed="rId2"/>
          <a:srcRect l="2622" t="51572" r="64633" b="15465"/>
          <a:stretch/>
        </p:blipFill>
        <p:spPr>
          <a:xfrm>
            <a:off x="128880" y="187200"/>
            <a:ext cx="1079640" cy="76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2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2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Vertical)">
                                      <p:cBhvr additive="repl">
                                        <p:cTn id="13" dur="500"/>
                                        <p:tgtEl>
                                          <p:spTgt spid="122">
                                            <p:txEl>
                                              <p:pRg st="49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5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22">
                                            <p:txEl>
                                              <p:pRg st="15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22">
                                            <p:txEl>
                                              <p:pRg st="15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8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24" dur="2000"/>
                                        <p:tgtEl>
                                          <p:spTgt spid="122">
                                            <p:txEl>
                                              <p:pRg st="182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69600" y="360720"/>
            <a:ext cx="10972440" cy="592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>
                <a:solidFill>
                  <a:srgbClr val="000000"/>
                </a:solidFill>
                <a:latin typeface="Calibri"/>
              </a:rPr>
              <a:t>Resultados Esperados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372960" y="1924560"/>
            <a:ext cx="61848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120680" y="1815120"/>
            <a:ext cx="10521360" cy="7030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Sensibilizar a população, principalmente os crianças, professores e comunidade;</a:t>
            </a:r>
            <a:endParaRPr/>
          </a:p>
        </p:txBody>
      </p:sp>
      <p:sp>
        <p:nvSpPr>
          <p:cNvPr id="128" name="CustomShape 4"/>
          <p:cNvSpPr/>
          <p:nvPr/>
        </p:nvSpPr>
        <p:spPr>
          <a:xfrm>
            <a:off x="372960" y="3380760"/>
            <a:ext cx="61848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29" name="CustomShape 5"/>
          <p:cNvSpPr/>
          <p:nvPr/>
        </p:nvSpPr>
        <p:spPr>
          <a:xfrm>
            <a:off x="1120680" y="3380760"/>
            <a:ext cx="10521360" cy="649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Mudar os olhares em relação a coleta seletiva;</a:t>
            </a:r>
            <a:endParaRPr/>
          </a:p>
        </p:txBody>
      </p:sp>
      <p:sp>
        <p:nvSpPr>
          <p:cNvPr id="130" name="CustomShape 6"/>
          <p:cNvSpPr/>
          <p:nvPr/>
        </p:nvSpPr>
        <p:spPr>
          <a:xfrm>
            <a:off x="360360" y="5003640"/>
            <a:ext cx="61848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1" name="CustomShape 7"/>
          <p:cNvSpPr/>
          <p:nvPr/>
        </p:nvSpPr>
        <p:spPr>
          <a:xfrm>
            <a:off x="1120680" y="4870440"/>
            <a:ext cx="10521360" cy="649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Participação da comunidade local na adoção de hábitos.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Vertical)">
                                      <p:cBhvr additive="repl">
                                        <p:cTn id="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2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4"/>
          <p:cNvPicPr/>
          <p:nvPr/>
        </p:nvPicPr>
        <p:blipFill>
          <a:blip r:embed="rId2"/>
          <a:stretch/>
        </p:blipFill>
        <p:spPr>
          <a:xfrm>
            <a:off x="329040" y="4371840"/>
            <a:ext cx="2485800" cy="2485800"/>
          </a:xfrm>
          <a:prstGeom prst="rect">
            <a:avLst/>
          </a:prstGeom>
          <a:ln>
            <a:noFill/>
          </a:ln>
        </p:spPr>
      </p:pic>
      <p:pic>
        <p:nvPicPr>
          <p:cNvPr id="133" name="Picture 8"/>
          <p:cNvPicPr/>
          <p:nvPr/>
        </p:nvPicPr>
        <p:blipFill>
          <a:blip r:embed="rId3"/>
          <a:stretch/>
        </p:blipFill>
        <p:spPr>
          <a:xfrm>
            <a:off x="0" y="253440"/>
            <a:ext cx="2572560" cy="2394000"/>
          </a:xfrm>
          <a:prstGeom prst="rect">
            <a:avLst/>
          </a:prstGeom>
          <a:ln>
            <a:noFill/>
          </a:ln>
        </p:spPr>
      </p:pic>
      <p:pic>
        <p:nvPicPr>
          <p:cNvPr id="134" name="Picture 16"/>
          <p:cNvPicPr/>
          <p:nvPr/>
        </p:nvPicPr>
        <p:blipFill>
          <a:blip r:embed="rId4"/>
          <a:stretch/>
        </p:blipFill>
        <p:spPr>
          <a:xfrm>
            <a:off x="6973200" y="4371840"/>
            <a:ext cx="5218560" cy="2485800"/>
          </a:xfrm>
          <a:prstGeom prst="rect">
            <a:avLst/>
          </a:prstGeom>
          <a:ln>
            <a:noFill/>
          </a:ln>
        </p:spPr>
      </p:pic>
      <p:pic>
        <p:nvPicPr>
          <p:cNvPr id="135" name="Picture 18"/>
          <p:cNvPicPr/>
          <p:nvPr/>
        </p:nvPicPr>
        <p:blipFill>
          <a:blip r:embed="rId5"/>
          <a:stretch/>
        </p:blipFill>
        <p:spPr>
          <a:xfrm>
            <a:off x="8976600" y="24120"/>
            <a:ext cx="3033720" cy="2980800"/>
          </a:xfrm>
          <a:prstGeom prst="rect">
            <a:avLst/>
          </a:prstGeom>
          <a:ln>
            <a:noFill/>
          </a:ln>
        </p:spPr>
      </p:pic>
      <p:pic>
        <p:nvPicPr>
          <p:cNvPr id="136" name="Picture 20"/>
          <p:cNvPicPr/>
          <p:nvPr/>
        </p:nvPicPr>
        <p:blipFill>
          <a:blip r:embed="rId6"/>
          <a:srcRect l="7595" r="7655"/>
          <a:stretch/>
        </p:blipFill>
        <p:spPr>
          <a:xfrm>
            <a:off x="3303360" y="1123920"/>
            <a:ext cx="4584600" cy="3047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250</Words>
  <Application>Microsoft Office PowerPoint</Application>
  <PresentationFormat>Personalizar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Tema do Office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Ruthe</dc:creator>
  <cp:lastModifiedBy>Fernando Afonso Nunes Filho</cp:lastModifiedBy>
  <cp:revision>33</cp:revision>
  <dcterms:created xsi:type="dcterms:W3CDTF">2015-06-20T18:53:49Z</dcterms:created>
  <dcterms:modified xsi:type="dcterms:W3CDTF">2016-09-23T12:52:23Z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